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SpecialPlsOnTitleSld="0">
  <p:sldMasterIdLst>
    <p:sldMasterId id="2147483660" r:id="rId1"/>
  </p:sldMasterIdLst>
  <p:notesMasterIdLst>
    <p:notesMasterId r:id="rId2"/>
  </p:notesMasterIdLst>
  <p:handoutMasterIdLst>
    <p:handoutMasterId r:id="rId3"/>
  </p:handoutMasterIdLst>
  <p:sldIdLst>
    <p:sldId id="269" r:id="rId4"/>
    <p:sldId id="270" r:id="rId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7480" autoAdjust="0"/>
    <p:restoredTop sz="84299" autoAdjust="0"/>
  </p:normalViewPr>
  <p:slideViewPr>
    <p:cSldViewPr snapToGrid="0">
      <p:cViewPr varScale="1">
        <p:scale>
          <a:sx n="100" d="100"/>
          <a:sy n="100" d="100"/>
        </p:scale>
        <p:origin x="906" y="84"/>
      </p:cViewPr>
      <p:guideLst>
        <p:guide orient="horz" pos="21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1764" y="90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2" Type="http://schemas.openxmlformats.org/officeDocument/2006/relationships/notesMaster" Target="notesMasters/notesMaster1.xml"  /><Relationship Id="rId3" Type="http://schemas.openxmlformats.org/officeDocument/2006/relationships/handoutMaster" Target="handoutMasters/handoutMaster1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presProps" Target="presProps.xml"  /><Relationship Id="rId7" Type="http://schemas.openxmlformats.org/officeDocument/2006/relationships/viewProps" Target="viewProps.xml"  /><Relationship Id="rId8" Type="http://schemas.openxmlformats.org/officeDocument/2006/relationships/theme" Target="theme/theme1.xml"  /><Relationship Id="rId9" Type="http://schemas.openxmlformats.org/officeDocument/2006/relationships/tableStyles" Target="tableStyles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77D90317-C3EF-49CF-8DF4-001C3C66B4D8}" type="datetime1">
              <a:rPr lang="ko-KR" altLang="en-US" smtClean="0"/>
              <a:t>2024-05-30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AC700BF5-20D5-4A42-A62B-B44F8DF0EF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2536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A4CFB8A9-4056-4503-B64C-BF1B4DA52135}" type="datetime1">
              <a:rPr lang="ko-KR" altLang="en-US" smtClean="0"/>
              <a:t>2024-05-30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44B0C86F-B3D4-476C-AB6C-FAB6FBF1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9349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EB01-36F6-4D31-80DA-9398FDFFF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032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EB01-36F6-4D31-80DA-9398FDFFF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003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EB01-36F6-4D31-80DA-9398FDFFF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2293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51743" y="6492876"/>
            <a:ext cx="384464" cy="365125"/>
          </a:xfrm>
        </p:spPr>
        <p:txBody>
          <a:bodyPr/>
          <a:lstStyle>
            <a:lvl1pPr algn="ctr">
              <a:defRPr/>
            </a:lvl1pPr>
          </a:lstStyle>
          <a:p>
            <a:fld id="{E52FEB01-36F6-4D31-80DA-9398FDFFF90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0" y="1"/>
            <a:ext cx="9144000" cy="365125"/>
          </a:xfrm>
          <a:prstGeom prst="rect">
            <a:avLst/>
          </a:prstGeom>
          <a:solidFill>
            <a:srgbClr val="143F7B"/>
          </a:solidFill>
          <a:ln>
            <a:solidFill>
              <a:srgbClr val="143F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9" name="직사각형 8"/>
          <p:cNvSpPr/>
          <p:nvPr userDrawn="1"/>
        </p:nvSpPr>
        <p:spPr>
          <a:xfrm>
            <a:off x="1" y="1"/>
            <a:ext cx="342900" cy="365125"/>
          </a:xfrm>
          <a:prstGeom prst="rect">
            <a:avLst/>
          </a:prstGeom>
          <a:solidFill>
            <a:srgbClr val="00ADEF"/>
          </a:solidFill>
          <a:ln>
            <a:solidFill>
              <a:srgbClr val="00A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cxnSp>
        <p:nvCxnSpPr>
          <p:cNvPr id="11" name="직선 연결선 10"/>
          <p:cNvCxnSpPr/>
          <p:nvPr userDrawn="1"/>
        </p:nvCxnSpPr>
        <p:spPr>
          <a:xfrm flipV="1">
            <a:off x="356344" y="1"/>
            <a:ext cx="0" cy="797442"/>
          </a:xfrm>
          <a:prstGeom prst="line">
            <a:avLst/>
          </a:prstGeom>
          <a:ln w="19050">
            <a:solidFill>
              <a:srgbClr val="00AD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4"/>
          <p:cNvSpPr>
            <a:spLocks noGrp="1"/>
          </p:cNvSpPr>
          <p:nvPr userDrawn="1">
            <p:ph type="title"/>
          </p:nvPr>
        </p:nvSpPr>
        <p:spPr>
          <a:xfrm>
            <a:off x="401169" y="381924"/>
            <a:ext cx="8872140" cy="398721"/>
          </a:xfrm>
        </p:spPr>
        <p:txBody>
          <a:bodyPr>
            <a:noAutofit/>
          </a:bodyPr>
          <a:lstStyle>
            <a:lvl1pPr>
              <a:defRPr sz="1875">
                <a:solidFill>
                  <a:srgbClr val="0070C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97928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EB01-36F6-4D31-80DA-9398FDFFF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587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EB01-36F6-4D31-80DA-9398FDFFF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804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EB01-36F6-4D31-80DA-9398FDFFF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802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EB01-36F6-4D31-80DA-9398FDFFF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161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EB01-36F6-4D31-80DA-9398FDFFF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675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EB01-36F6-4D31-80DA-9398FDFFF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077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EB01-36F6-4D31-80DA-9398FDFFF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98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EB01-36F6-4D31-80DA-9398FDFFF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743811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FEB01-36F6-4D31-80DA-9398FDFFF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629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E6E77F7-A650-CDF4-6542-D6A01D5D3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EB01-36F6-4D31-80DA-9398FDFFF90A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B4CAA11-2A73-F1A9-0101-E0B229C79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연관성 분석 예시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73A536F-7AB1-C6C7-7D8D-3C5DE60CFE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396556"/>
              </p:ext>
            </p:extLst>
          </p:nvPr>
        </p:nvGraphicFramePr>
        <p:xfrm>
          <a:off x="228600" y="1816100"/>
          <a:ext cx="2461260" cy="348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5440">
                  <a:extLst>
                    <a:ext uri="{9D8B030D-6E8A-4147-A177-3AD203B41FA5}">
                      <a16:colId xmlns:a16="http://schemas.microsoft.com/office/drawing/2014/main" val="1607670503"/>
                    </a:ext>
                  </a:extLst>
                </a:gridCol>
                <a:gridCol w="845820">
                  <a:extLst>
                    <a:ext uri="{9D8B030D-6E8A-4147-A177-3AD203B41FA5}">
                      <a16:colId xmlns:a16="http://schemas.microsoft.com/office/drawing/2014/main" val="32492746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거래수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916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딸기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200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17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바나나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100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822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포도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50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9365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{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딸기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바나나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}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500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0052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{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딸기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포도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}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300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892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{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바나나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포도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}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200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615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{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딸기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바나나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포도</a:t>
                      </a:r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}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100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477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전체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1450</a:t>
                      </a:r>
                      <a:endParaRPr lang="ko-KR" altLang="en-US" sz="1400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309758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2944332" y="1294396"/>
          <a:ext cx="5880935" cy="4156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7668"/>
                <a:gridCol w="849635"/>
                <a:gridCol w="851334"/>
                <a:gridCol w="849630"/>
                <a:gridCol w="851334"/>
                <a:gridCol w="851334"/>
              </a:tblGrid>
              <a:tr h="370840"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항목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지지도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KoPub돋움체 Medium"/>
                          <a:ea typeface="KoPub돋움체 Medium"/>
                        </a:rPr>
                        <a:t>P(A)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KoPub돋움체 Medium"/>
                          <a:ea typeface="KoPub돋움체 Medium"/>
                        </a:rPr>
                        <a:t>P(B)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신뢰도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향상도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딸기 </a:t>
                      </a: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  <a:sym typeface="Wingdings"/>
                        </a:rPr>
                        <a:t> </a:t>
                      </a: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  <a:sym typeface="Wingdings"/>
                        </a:rPr>
                        <a:t>바나나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en-US" altLang="ko-KR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en-US" altLang="ko-KR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바나나 </a:t>
                      </a: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  <a:sym typeface="Wingdings"/>
                        </a:rPr>
                        <a:t> </a:t>
                      </a: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  <a:sym typeface="Wingdings"/>
                        </a:rPr>
                        <a:t>딸기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포도 </a:t>
                      </a: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  <a:sym typeface="Wingdings"/>
                        </a:rPr>
                        <a:t> </a:t>
                      </a: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  <a:sym typeface="Wingdings"/>
                        </a:rPr>
                        <a:t>바나나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바나나  </a:t>
                      </a: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  <a:sym typeface="Wingdings"/>
                        </a:rPr>
                        <a:t> </a:t>
                      </a: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  <a:sym typeface="Wingdings"/>
                        </a:rPr>
                        <a:t>포도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딸기 </a:t>
                      </a: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  <a:sym typeface="Wingdings"/>
                        </a:rPr>
                        <a:t> </a:t>
                      </a: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  <a:sym typeface="Wingdings"/>
                        </a:rPr>
                        <a:t>포도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포도 </a:t>
                      </a: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  <a:sym typeface="Wingdings"/>
                        </a:rPr>
                        <a:t> </a:t>
                      </a: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  <a:sym typeface="Wingdings"/>
                        </a:rPr>
                        <a:t>딸기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{</a:t>
                      </a: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바나나</a:t>
                      </a: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, </a:t>
                      </a: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포도</a:t>
                      </a: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}</a:t>
                      </a: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 </a:t>
                      </a: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  <a:sym typeface="Wingdings"/>
                        </a:rPr>
                        <a:t> </a:t>
                      </a: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  <a:sym typeface="Wingdings"/>
                        </a:rPr>
                        <a:t>딸기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{</a:t>
                      </a: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딸기</a:t>
                      </a: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, </a:t>
                      </a: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포도</a:t>
                      </a: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}</a:t>
                      </a: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 </a:t>
                      </a: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  <a:sym typeface="Wingdings"/>
                        </a:rPr>
                        <a:t> </a:t>
                      </a: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  <a:sym typeface="Wingdings"/>
                        </a:rPr>
                        <a:t>바나나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{</a:t>
                      </a: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딸기</a:t>
                      </a: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, </a:t>
                      </a: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바나나</a:t>
                      </a: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}</a:t>
                      </a: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 </a:t>
                      </a: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  <a:sym typeface="Wingdings"/>
                        </a:rPr>
                        <a:t> </a:t>
                      </a: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  <a:sym typeface="Wingdings"/>
                        </a:rPr>
                        <a:t>포도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1223052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52FEB01-36F6-4D31-80DA-9398FDFFF90A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연관성 분석 예시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20194111</a:t>
            </a:r>
            <a:r>
              <a:rPr lang="ko-KR" altLang="en-US"/>
              <a:t> 최민규 지면 풀이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78718" y="870060"/>
            <a:ext cx="6583572" cy="61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83942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13</ep:Words>
  <ep:PresentationFormat>화면 슬라이드 쇼(4:3)</ep:PresentationFormat>
  <ep:Paragraphs>4</ep:Paragraphs>
  <ep:Slides>2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ep:HeadingPairs>
  <ep:TitlesOfParts>
    <vt:vector size="3" baseType="lpstr">
      <vt:lpstr>Office 테마</vt:lpstr>
      <vt:lpstr>연관성 분석 예시</vt:lpstr>
      <vt:lpstr>연관성 분석 예시 - 20194111 최민규 지면 풀이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2023-08-16T02:40:43.000</dcterms:created>
  <dc:creator>user</dc:creator>
  <cp:lastModifiedBy>user</cp:lastModifiedBy>
  <dcterms:modified xsi:type="dcterms:W3CDTF">2024-05-31T09:21:55.327</dcterms:modified>
  <cp:revision>100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